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5D976-C398-40CB-9D8C-6B2C53D43FB9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23F0E-4D24-4B02-9478-692510B9E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2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23F0E-4D24-4B02-9478-692510B9E9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0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D130-6EA0-4EBB-B638-3D8AE5DCD074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48B0-2BCB-4F37-9AD7-5D128A348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0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D130-6EA0-4EBB-B638-3D8AE5DCD074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48B0-2BCB-4F37-9AD7-5D128A348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1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D130-6EA0-4EBB-B638-3D8AE5DCD074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48B0-2BCB-4F37-9AD7-5D128A348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D130-6EA0-4EBB-B638-3D8AE5DCD074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48B0-2BCB-4F37-9AD7-5D128A348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2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D130-6EA0-4EBB-B638-3D8AE5DCD074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48B0-2BCB-4F37-9AD7-5D128A348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2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D130-6EA0-4EBB-B638-3D8AE5DCD074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48B0-2BCB-4F37-9AD7-5D128A348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16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D130-6EA0-4EBB-B638-3D8AE5DCD074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48B0-2BCB-4F37-9AD7-5D128A348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8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D130-6EA0-4EBB-B638-3D8AE5DCD074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48B0-2BCB-4F37-9AD7-5D128A348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D130-6EA0-4EBB-B638-3D8AE5DCD074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48B0-2BCB-4F37-9AD7-5D128A348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0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D130-6EA0-4EBB-B638-3D8AE5DCD074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48B0-2BCB-4F37-9AD7-5D128A348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3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D130-6EA0-4EBB-B638-3D8AE5DCD074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48B0-2BCB-4F37-9AD7-5D128A348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1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FD130-6EA0-4EBB-B638-3D8AE5DCD074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748B0-2BCB-4F37-9AD7-5D128A348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0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69" y="-1343601"/>
            <a:ext cx="13206164" cy="87712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144" y="2184539"/>
            <a:ext cx="7022237" cy="2514462"/>
          </a:xfrm>
          <a:prstGeom prst="rect">
            <a:avLst/>
          </a:prstGeom>
          <a:solidFill>
            <a:schemeClr val="accent6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45689" y="21845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n-lt"/>
              </a:rPr>
              <a:t>Программа развития садоводства </a:t>
            </a:r>
            <a:br>
              <a:rPr lang="ru-RU" b="1" dirty="0" smtClean="0">
                <a:solidFill>
                  <a:schemeClr val="bg1"/>
                </a:solidFill>
                <a:latin typeface="+mn-lt"/>
              </a:rPr>
            </a:br>
            <a:r>
              <a:rPr lang="ru-RU" b="1" dirty="0" smtClean="0">
                <a:solidFill>
                  <a:schemeClr val="bg1"/>
                </a:solidFill>
                <a:latin typeface="+mn-lt"/>
              </a:rPr>
              <a:t>Томской области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250675"/>
            <a:ext cx="9144000" cy="33095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14 июля 2016 г.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682" y="136987"/>
            <a:ext cx="81281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7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Проблема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1955" y="3106961"/>
            <a:ext cx="3897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Ежегодная потребность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томских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производителей составляет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500 тонн ягод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(земляника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–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297 тонн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, малина –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41 тонну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, смородина –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45 тонн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675800"/>
            <a:ext cx="6477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Импорт замороженных ягод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земляники, смородины, малины в Россию составляет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более 32 тыс. тонн в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год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(более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50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% от общего объема потребления рынком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B2B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  <a:p>
            <a:pPr algn="just"/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Томской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области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население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выращивает порядка 5 тыс. тонн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садовых ягод в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год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для собственного потребления.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Томские производители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вынуждены закупать сырье в других регионах или за рубежом, не закрытая потребность составляет более 500 тонн/год.</a:t>
            </a:r>
          </a:p>
          <a:p>
            <a:pPr algn="just"/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Неиспользованные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территории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с/х назначения,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низкий уровень занятости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населения в сельских поселениях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87" y="713201"/>
            <a:ext cx="3241913" cy="192519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934465" y="2934269"/>
            <a:ext cx="3596755" cy="0"/>
          </a:xfrm>
          <a:prstGeom prst="line">
            <a:avLst/>
          </a:prstGeom>
          <a:ln w="38100" cap="rnd">
            <a:solidFill>
              <a:srgbClr val="00B05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934465" y="5761630"/>
            <a:ext cx="3596755" cy="0"/>
          </a:xfrm>
          <a:prstGeom prst="line">
            <a:avLst/>
          </a:prstGeom>
          <a:ln w="38100" cap="rnd">
            <a:solidFill>
              <a:srgbClr val="00B05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47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Решение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758246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Реализация региональной программы по развитию садоводства, в рамках которой личным подсобным хозяйствам выделяются субсидии для закладки садов (земляника, малина, смородина).</a:t>
            </a:r>
          </a:p>
          <a:p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Разработка бизнес-модели и бизнес-плана «под ключ» развития сибирских садов для обеспечения сырьем томской производственной компании «Сава», специализирующейся на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выпуске и реализации продуктов питания из дикоросов Сибири и Алтайского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края.</a:t>
            </a:r>
          </a:p>
        </p:txBody>
      </p:sp>
      <p:pic>
        <p:nvPicPr>
          <p:cNvPr id="6" name="Picture 5" descr="Z:\ИТБИ\акселератор BiFF\Сады Сибири\Фото_29062016\IMG_80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810563" y="1168430"/>
            <a:ext cx="3660637" cy="2440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Z:\ИТБИ\акселератор BiFF\Сады Сибири\Фото_29062016\IMG_806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453780" y="3557608"/>
            <a:ext cx="3594442" cy="2396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90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Организационная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модель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7579009" y="2200387"/>
            <a:ext cx="1460687" cy="453051"/>
            <a:chOff x="6712253" y="2296271"/>
            <a:chExt cx="2122944" cy="65845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2253" y="2296271"/>
              <a:ext cx="658458" cy="65845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496" y="2296271"/>
              <a:ext cx="658458" cy="658458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6739" y="2296271"/>
              <a:ext cx="658458" cy="658458"/>
            </a:xfrm>
            <a:prstGeom prst="rect">
              <a:avLst/>
            </a:prstGeom>
          </p:spPr>
        </p:pic>
      </p:grpSp>
      <p:sp>
        <p:nvSpPr>
          <p:cNvPr id="10" name="Подзаголовок 2"/>
          <p:cNvSpPr txBox="1">
            <a:spLocks/>
          </p:cNvSpPr>
          <p:nvPr/>
        </p:nvSpPr>
        <p:spPr>
          <a:xfrm>
            <a:off x="6778890" y="1883455"/>
            <a:ext cx="3051122" cy="288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Личные подсобные хозяйства (ЛПХ)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0" y="2041246"/>
            <a:ext cx="909329" cy="813316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1599664" y="1967619"/>
            <a:ext cx="3595532" cy="1094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Программа развития садоводства Томской области </a:t>
            </a:r>
          </a:p>
          <a:p>
            <a:pPr marL="0" indent="0" algn="ctr">
              <a:buNone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Участие в проекте: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субсидия на приобретение саженцев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648782" y="5353455"/>
            <a:ext cx="2120803" cy="670308"/>
            <a:chOff x="1566226" y="5368992"/>
            <a:chExt cx="2748799" cy="86879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226" y="5368994"/>
              <a:ext cx="868793" cy="86879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6229" y="5368993"/>
              <a:ext cx="868793" cy="868793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232" y="5368992"/>
              <a:ext cx="868793" cy="868793"/>
            </a:xfrm>
            <a:prstGeom prst="rect">
              <a:avLst/>
            </a:prstGeom>
          </p:spPr>
        </p:pic>
      </p:grpSp>
      <p:sp>
        <p:nvSpPr>
          <p:cNvPr id="18" name="Подзаголовок 2"/>
          <p:cNvSpPr txBox="1">
            <a:spLocks/>
          </p:cNvSpPr>
          <p:nvPr/>
        </p:nvSpPr>
        <p:spPr>
          <a:xfrm>
            <a:off x="5911418" y="5026134"/>
            <a:ext cx="3595532" cy="288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Заготовительные пункты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020249" y="3176435"/>
            <a:ext cx="1368804" cy="635932"/>
            <a:chOff x="549943" y="3390938"/>
            <a:chExt cx="1928072" cy="89576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43" y="3390939"/>
              <a:ext cx="895761" cy="89576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254" y="3390938"/>
              <a:ext cx="895761" cy="895761"/>
            </a:xfrm>
            <a:prstGeom prst="rect">
              <a:avLst/>
            </a:prstGeom>
          </p:spPr>
        </p:pic>
      </p:grpSp>
      <p:sp>
        <p:nvSpPr>
          <p:cNvPr id="21" name="Подзаголовок 2"/>
          <p:cNvSpPr txBox="1">
            <a:spLocks/>
          </p:cNvSpPr>
          <p:nvPr/>
        </p:nvSpPr>
        <p:spPr>
          <a:xfrm>
            <a:off x="5677990" y="2889618"/>
            <a:ext cx="2053322" cy="291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Аренда земли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733" y="3239022"/>
            <a:ext cx="460201" cy="460201"/>
          </a:xfrm>
          <a:prstGeom prst="rect">
            <a:avLst/>
          </a:prstGeom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7426159" y="2872848"/>
            <a:ext cx="2597006" cy="307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Приобретение инвентаря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8160092" y="3201357"/>
            <a:ext cx="1127407" cy="521827"/>
            <a:chOff x="3168006" y="3374326"/>
            <a:chExt cx="2066053" cy="95628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006" y="3374326"/>
              <a:ext cx="956284" cy="956284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298" y="3390938"/>
              <a:ext cx="895761" cy="895761"/>
            </a:xfrm>
            <a:prstGeom prst="rect">
              <a:avLst/>
            </a:prstGeom>
          </p:spPr>
        </p:pic>
      </p:grpSp>
      <p:sp>
        <p:nvSpPr>
          <p:cNvPr id="25" name="Подзаголовок 2"/>
          <p:cNvSpPr txBox="1">
            <a:spLocks/>
          </p:cNvSpPr>
          <p:nvPr/>
        </p:nvSpPr>
        <p:spPr>
          <a:xfrm>
            <a:off x="9037837" y="2868842"/>
            <a:ext cx="2597006" cy="307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Саженцы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8893482" y="1435915"/>
            <a:ext cx="425356" cy="4066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9010777" y="5576379"/>
            <a:ext cx="43816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3" y="3645926"/>
            <a:ext cx="745788" cy="838993"/>
          </a:xfrm>
          <a:prstGeom prst="rect">
            <a:avLst/>
          </a:prstGeom>
        </p:spPr>
      </p:pic>
      <p:sp>
        <p:nvSpPr>
          <p:cNvPr id="40" name="Подзаголовок 2"/>
          <p:cNvSpPr txBox="1">
            <a:spLocks/>
          </p:cNvSpPr>
          <p:nvPr/>
        </p:nvSpPr>
        <p:spPr>
          <a:xfrm>
            <a:off x="1505672" y="3645855"/>
            <a:ext cx="3595532" cy="1304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Научно-экспериментальный питомник ТГУ</a:t>
            </a:r>
            <a:endParaRPr lang="en-US" sz="17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Участие в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проекте: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выращивание и реализация саженцев районированных сортов ягод, 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обучение аграриев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консультационные услуги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725" y="5194233"/>
            <a:ext cx="300433" cy="30043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40" y="1244000"/>
            <a:ext cx="280580" cy="28058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6284577" y="4332729"/>
            <a:ext cx="1016685" cy="308895"/>
            <a:chOff x="4459769" y="5687658"/>
            <a:chExt cx="1016685" cy="308895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769" y="5696120"/>
              <a:ext cx="300433" cy="300433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921" y="5696120"/>
              <a:ext cx="300433" cy="300433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021" y="5687658"/>
              <a:ext cx="300433" cy="300433"/>
            </a:xfrm>
            <a:prstGeom prst="rect">
              <a:avLst/>
            </a:prstGeom>
          </p:spPr>
        </p:pic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87" y="5237562"/>
            <a:ext cx="1091491" cy="67763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50" y="457494"/>
            <a:ext cx="1095042" cy="97941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062" y="1842573"/>
            <a:ext cx="567908" cy="638883"/>
          </a:xfrm>
          <a:prstGeom prst="rect">
            <a:avLst/>
          </a:prstGeom>
        </p:spPr>
      </p:pic>
      <p:cxnSp>
        <p:nvCxnSpPr>
          <p:cNvPr id="53" name="Прямая со стрелкой 52"/>
          <p:cNvCxnSpPr/>
          <p:nvPr/>
        </p:nvCxnSpPr>
        <p:spPr>
          <a:xfrm flipH="1">
            <a:off x="10694056" y="2482960"/>
            <a:ext cx="425356" cy="4066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8484635" y="3925464"/>
            <a:ext cx="0" cy="3417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Группа 54"/>
          <p:cNvGrpSpPr/>
          <p:nvPr/>
        </p:nvGrpSpPr>
        <p:grpSpPr>
          <a:xfrm>
            <a:off x="7369292" y="4341393"/>
            <a:ext cx="1016685" cy="308895"/>
            <a:chOff x="4459769" y="5687658"/>
            <a:chExt cx="1016685" cy="308895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769" y="5696120"/>
              <a:ext cx="300433" cy="30043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921" y="5696120"/>
              <a:ext cx="300433" cy="30043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021" y="5687658"/>
              <a:ext cx="300433" cy="300433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8462696" y="4336959"/>
            <a:ext cx="1016685" cy="308895"/>
            <a:chOff x="4459769" y="5687658"/>
            <a:chExt cx="1016685" cy="308895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769" y="5696120"/>
              <a:ext cx="300433" cy="30043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921" y="5696120"/>
              <a:ext cx="300433" cy="300433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021" y="5687658"/>
              <a:ext cx="300433" cy="300433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556100" y="4310458"/>
            <a:ext cx="1016685" cy="308895"/>
            <a:chOff x="4459769" y="5687658"/>
            <a:chExt cx="1016685" cy="308895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769" y="5696120"/>
              <a:ext cx="300433" cy="300433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921" y="5696120"/>
              <a:ext cx="300433" cy="300433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021" y="5687658"/>
              <a:ext cx="300433" cy="300433"/>
            </a:xfrm>
            <a:prstGeom prst="rect">
              <a:avLst/>
            </a:prstGeom>
          </p:spPr>
        </p:pic>
      </p:grpSp>
      <p:cxnSp>
        <p:nvCxnSpPr>
          <p:cNvPr id="67" name="Прямая со стрелкой 66"/>
          <p:cNvCxnSpPr/>
          <p:nvPr/>
        </p:nvCxnSpPr>
        <p:spPr>
          <a:xfrm>
            <a:off x="7659149" y="4684395"/>
            <a:ext cx="0" cy="3417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507929" y="3321172"/>
            <a:ext cx="30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534614" y="3309368"/>
            <a:ext cx="30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8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22" y="4769929"/>
            <a:ext cx="2770497" cy="2033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Экономическая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модель (расчет на 1 Га)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7114" y="1767237"/>
            <a:ext cx="1864057" cy="1670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8404" y="2003671"/>
            <a:ext cx="1864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Субсидия АТО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650 тыс. рублей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5460" y="1757306"/>
            <a:ext cx="3698545" cy="1670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5459" y="1961916"/>
            <a:ext cx="3698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Личные инвестиции агрария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503,9 тыс. рублей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192" y="2729347"/>
            <a:ext cx="2538483" cy="211561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18611" y="3819697"/>
            <a:ext cx="2361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Земляника: 40813 шт.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Малина: 1196 шт.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Смородина: 522 шт.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54" y="2812857"/>
            <a:ext cx="2361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Посадочный материал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(райони-рованные сорта)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459" y="2729347"/>
            <a:ext cx="3698545" cy="172835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455720" y="2812857"/>
            <a:ext cx="3440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Аренда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Инвентарь и оборудование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Средства защиты и обработки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Удобрения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ЗП наемных сотрудников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Капля 19"/>
          <p:cNvSpPr/>
          <p:nvPr/>
        </p:nvSpPr>
        <p:spPr>
          <a:xfrm>
            <a:off x="7474989" y="2151437"/>
            <a:ext cx="4262083" cy="4022265"/>
          </a:xfrm>
          <a:prstGeom prst="teardrop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133778" y="2650002"/>
            <a:ext cx="34105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Срок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окупаемости проекта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3,5 лет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273385" y="3274522"/>
            <a:ext cx="3741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Производительность в год: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12,9 тонн земляники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1,8 тонн малины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1,3 тонн смородины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197185" y="4528467"/>
            <a:ext cx="2902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Количество рабочих мест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(с учетом временной занятости)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9712" y="5094473"/>
            <a:ext cx="3771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Отчисление налогов в бюджеты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разных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уровней за 5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лет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832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тыс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руб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лей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47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>
                <a:solidFill>
                  <a:schemeClr val="tx2">
                    <a:lumMod val="50000"/>
                  </a:schemeClr>
                </a:solidFill>
                <a:latin typeface="+mn-lt"/>
              </a:rPr>
              <a:t>Условия </a:t>
            </a:r>
            <a:r>
              <a:rPr lang="ru-RU" b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субсидирования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3612"/>
            <a:ext cx="8633347" cy="4807187"/>
          </a:xfrm>
        </p:spPr>
        <p:txBody>
          <a:bodyPr>
            <a:noAutofit/>
          </a:bodyPr>
          <a:lstStyle/>
          <a:p>
            <a:r>
              <a:rPr lang="ru-RU" sz="2600" dirty="0" smtClean="0"/>
              <a:t>Юридический статус получателя субсидии – ИП или ООО</a:t>
            </a:r>
          </a:p>
          <a:p>
            <a:r>
              <a:rPr lang="ru-RU" sz="2600" dirty="0" smtClean="0"/>
              <a:t>Аренда земли сельскохозяйственного назначения у муниципалитета</a:t>
            </a:r>
          </a:p>
          <a:p>
            <a:r>
              <a:rPr lang="ru-RU" sz="2600" dirty="0" smtClean="0"/>
              <a:t>Создание рабочих мест (согласно бизнес-модели)</a:t>
            </a:r>
          </a:p>
          <a:p>
            <a:r>
              <a:rPr lang="ru-RU" sz="2600" dirty="0" smtClean="0"/>
              <a:t>Уплотненная посадка и районированные сорта (технологии Сибирского ботанического сада ТГУ)</a:t>
            </a:r>
          </a:p>
          <a:p>
            <a:r>
              <a:rPr lang="ru-RU" sz="2600" dirty="0" smtClean="0"/>
              <a:t>Сохранение сортов, замена посадочного материала (земляника – 1 раз в 4 года, смородина и малина – 1 раз в 7 лет)</a:t>
            </a:r>
          </a:p>
          <a:p>
            <a:r>
              <a:rPr lang="ru-RU" sz="2600" dirty="0" smtClean="0"/>
              <a:t>Участие в программе сопровождения «Научно-исследовательского питомника ТГУ» (обучение основам агробизнеса, курирование проекта агрономами)</a:t>
            </a:r>
          </a:p>
          <a:p>
            <a:endParaRPr lang="ru-RU" sz="2600" dirty="0" smtClean="0"/>
          </a:p>
          <a:p>
            <a:pPr marL="0" indent="0">
              <a:buNone/>
            </a:pP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386" y="1997868"/>
            <a:ext cx="30765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 2016 г. </a:t>
            </a:r>
            <a:r>
              <a:rPr lang="ru-RU" b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необходимо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Разработать и утвердить программу развития садоводства Томской области на 2017-2021гг.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Предусмотреть в региональном бюджете не менее 6,5 млн. рублей на субсидирование ЛПХ в рамках программы  по созданию Садов Томской области не менее 10 га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Определение участков под реализацию программы площадью до 10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Га (ровные участки с доступом к электро- и водоснабжению, имеющие садозащитные и ветрозащитные полосы, с глубиной залегания грунтовых вод не менее 1-1,5 м)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Оказать содействие в популяризации и продвижении программы среди глав муниципальных образований, потенциальных участников программы 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Кожевниковский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Зырянский, Томский районы)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559" y="-191297"/>
            <a:ext cx="2438405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4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Контактная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6935" y="2618780"/>
            <a:ext cx="8556865" cy="2130637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Ментор проекта: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Ольга Бабкина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Тел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.: +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7-3822-783750, +7-913-801-21-24</a:t>
            </a:r>
            <a:endParaRPr lang="ru-RU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E-mail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: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inno@mail.tsu.ru</a:t>
            </a:r>
            <a:endParaRPr lang="en-US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77789"/>
            <a:ext cx="1767667" cy="202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45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509</Words>
  <Application>Microsoft Office PowerPoint</Application>
  <PresentationFormat>Широкоэкранный</PresentationFormat>
  <Paragraphs>67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Программа развития садоводства  Томской области</vt:lpstr>
      <vt:lpstr>Проблема</vt:lpstr>
      <vt:lpstr>Решение</vt:lpstr>
      <vt:lpstr>Организационная модель</vt:lpstr>
      <vt:lpstr>Экономическая модель (расчет на 1 Га)</vt:lpstr>
      <vt:lpstr>Условия субсидирования</vt:lpstr>
      <vt:lpstr>В 2016 г. необходимо </vt:lpstr>
      <vt:lpstr>Контактная информация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Пресс-служба ИНО</dc:creator>
  <cp:lastModifiedBy>uit-3</cp:lastModifiedBy>
  <cp:revision>28</cp:revision>
  <dcterms:created xsi:type="dcterms:W3CDTF">2016-07-14T16:33:26Z</dcterms:created>
  <dcterms:modified xsi:type="dcterms:W3CDTF">2016-07-15T03:50:40Z</dcterms:modified>
</cp:coreProperties>
</file>